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2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1" r:id="rId6"/>
    <p:sldId id="262" r:id="rId7"/>
    <p:sldId id="265" r:id="rId8"/>
    <p:sldId id="263" r:id="rId9"/>
    <p:sldId id="266" r:id="rId10"/>
    <p:sldId id="267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0EC65DF-8230-4FCD-A670-64521C09FA00}">
          <p14:sldIdLst>
            <p14:sldId id="256"/>
            <p14:sldId id="257"/>
          </p14:sldIdLst>
        </p14:section>
        <p14:section name="Main" id="{410F2F58-F70E-49AD-A653-EE1531CB8E41}">
          <p14:sldIdLst>
            <p14:sldId id="258"/>
            <p14:sldId id="259"/>
            <p14:sldId id="261"/>
            <p14:sldId id="262"/>
            <p14:sldId id="265"/>
            <p14:sldId id="263"/>
            <p14:sldId id="266"/>
            <p14:sldId id="267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8EADC4-45AC-43F3-9851-3A3AE7477A2E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1506EA-6DA8-4F3B-BE51-DA83113D8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395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301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98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535584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3020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957007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883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3919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351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555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392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588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689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135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483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18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4FC41-F9AC-40C7-94A6-AAA2998D8022}" type="datetimeFigureOut">
              <a:rPr lang="en-US" smtClean="0"/>
              <a:t>11/25/2025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648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B4FC41-F9AC-40C7-94A6-AAA2998D8022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740E5CE-470C-4F9B-A9EF-50481AD34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278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9" r:id="rId1"/>
    <p:sldLayoutId id="2147484030" r:id="rId2"/>
    <p:sldLayoutId id="2147484031" r:id="rId3"/>
    <p:sldLayoutId id="2147484032" r:id="rId4"/>
    <p:sldLayoutId id="2147484033" r:id="rId5"/>
    <p:sldLayoutId id="2147484034" r:id="rId6"/>
    <p:sldLayoutId id="2147484035" r:id="rId7"/>
    <p:sldLayoutId id="2147484036" r:id="rId8"/>
    <p:sldLayoutId id="2147484037" r:id="rId9"/>
    <p:sldLayoutId id="2147484038" r:id="rId10"/>
    <p:sldLayoutId id="2147484039" r:id="rId11"/>
    <p:sldLayoutId id="2147484040" r:id="rId12"/>
    <p:sldLayoutId id="2147484041" r:id="rId13"/>
    <p:sldLayoutId id="2147484042" r:id="rId14"/>
    <p:sldLayoutId id="2147484043" r:id="rId15"/>
    <p:sldLayoutId id="214748404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5209C-9799-5AAC-048C-9399C9FC89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1529440"/>
            <a:ext cx="7766936" cy="2067923"/>
          </a:xfrm>
        </p:spPr>
        <p:txBody>
          <a:bodyPr>
            <a:normAutofit fontScale="90000"/>
          </a:bodyPr>
          <a:lstStyle/>
          <a:p>
            <a:r>
              <a:rPr lang="en-US" sz="6600" b="1" dirty="0">
                <a:solidFill>
                  <a:schemeClr val="accent1">
                    <a:lumMod val="75000"/>
                  </a:schemeClr>
                </a:solidFill>
              </a:rPr>
              <a:t>Depth First Search &amp; Breadth First Search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AEB8DF-FF5C-C75D-8E37-32CF4FBB48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30211" y="3954144"/>
            <a:ext cx="5143792" cy="1881704"/>
          </a:xfrm>
        </p:spPr>
        <p:txBody>
          <a:bodyPr>
            <a:normAutofit/>
          </a:bodyPr>
          <a:lstStyle/>
          <a:p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Md. </a:t>
            </a:r>
            <a:r>
              <a:rPr lang="en-US" sz="2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Maskaowat</a:t>
            </a:r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Ahsan Hasby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Student ID: 2410876132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Dept. of Computer Science and Engineering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University of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Rajshahi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724B31E-F048-8D7B-CB71-DBB6E6AE97AE}"/>
              </a:ext>
            </a:extLst>
          </p:cNvPr>
          <p:cNvCxnSpPr>
            <a:cxnSpLocks/>
          </p:cNvCxnSpPr>
          <p:nvPr/>
        </p:nvCxnSpPr>
        <p:spPr>
          <a:xfrm>
            <a:off x="5013651" y="3821987"/>
            <a:ext cx="4178158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67241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0922BCD-494D-ED9D-82B2-B00B8ACB9E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1199581"/>
              </p:ext>
            </p:extLst>
          </p:nvPr>
        </p:nvGraphicFramePr>
        <p:xfrm>
          <a:off x="377574" y="1171255"/>
          <a:ext cx="11324691" cy="52638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74897">
                  <a:extLst>
                    <a:ext uri="{9D8B030D-6E8A-4147-A177-3AD203B41FA5}">
                      <a16:colId xmlns:a16="http://schemas.microsoft.com/office/drawing/2014/main" val="2317727173"/>
                    </a:ext>
                  </a:extLst>
                </a:gridCol>
                <a:gridCol w="3774897">
                  <a:extLst>
                    <a:ext uri="{9D8B030D-6E8A-4147-A177-3AD203B41FA5}">
                      <a16:colId xmlns:a16="http://schemas.microsoft.com/office/drawing/2014/main" val="1823755501"/>
                    </a:ext>
                  </a:extLst>
                </a:gridCol>
                <a:gridCol w="3774897">
                  <a:extLst>
                    <a:ext uri="{9D8B030D-6E8A-4147-A177-3AD203B41FA5}">
                      <a16:colId xmlns:a16="http://schemas.microsoft.com/office/drawing/2014/main" val="32869529"/>
                    </a:ext>
                  </a:extLst>
                </a:gridCol>
              </a:tblGrid>
              <a:tr h="624387">
                <a:tc>
                  <a:txBody>
                    <a:bodyPr/>
                    <a:lstStyle/>
                    <a:p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BFS (Breadth First Search)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DFS (Depth First Search)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705401"/>
                  </a:ext>
                </a:extLst>
              </a:tr>
              <a:tr h="625423">
                <a:tc>
                  <a:txBody>
                    <a:bodyPr/>
                    <a:lstStyle/>
                    <a:p>
                      <a:r>
                        <a:rPr lang="en-US" dirty="0"/>
                        <a:t>Traversal 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Level-by-level (horizontal movement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Depth-wise (vertical movement)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9443395"/>
                  </a:ext>
                </a:extLst>
              </a:tr>
              <a:tr h="357385">
                <a:tc>
                  <a:txBody>
                    <a:bodyPr/>
                    <a:lstStyle/>
                    <a:p>
                      <a:r>
                        <a:rPr lang="en-US" dirty="0"/>
                        <a:t>Data Structure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Queue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Stack / Recursion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671015"/>
                  </a:ext>
                </a:extLst>
              </a:tr>
              <a:tr h="625423">
                <a:tc>
                  <a:txBody>
                    <a:bodyPr/>
                    <a:lstStyle/>
                    <a:p>
                      <a:r>
                        <a:rPr lang="en-US" dirty="0"/>
                        <a:t>Starting Node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Start from a source and explores neighbors first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Starts form a source and goes deep before backtracking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1386131"/>
                  </a:ext>
                </a:extLst>
              </a:tr>
              <a:tr h="625423">
                <a:tc>
                  <a:txBody>
                    <a:bodyPr/>
                    <a:lstStyle/>
                    <a:p>
                      <a:r>
                        <a:rPr lang="en-US" dirty="0"/>
                        <a:t>Uses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Shortest Path Finding, Cycle Detection, Connected Components, Network Routing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Detect cycles, path checking, topological sorting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1592861"/>
                  </a:ext>
                </a:extLst>
              </a:tr>
              <a:tr h="616073">
                <a:tc>
                  <a:txBody>
                    <a:bodyPr/>
                    <a:lstStyle/>
                    <a:p>
                      <a:r>
                        <a:rPr lang="en-US" dirty="0"/>
                        <a:t>Memory Usage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(stores many nodes in queue)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 (stores only path nodes)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394068"/>
                  </a:ext>
                </a:extLst>
              </a:tr>
              <a:tr h="357385">
                <a:tc>
                  <a:txBody>
                    <a:bodyPr/>
                    <a:lstStyle/>
                    <a:p>
                      <a:r>
                        <a:rPr lang="en-US" dirty="0"/>
                        <a:t>Time Complexity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O(V + 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O(V + 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332018"/>
                  </a:ext>
                </a:extLst>
              </a:tr>
              <a:tr h="357385">
                <a:tc>
                  <a:txBody>
                    <a:bodyPr/>
                    <a:lstStyle/>
                    <a:p>
                      <a:r>
                        <a:rPr lang="en-US" dirty="0"/>
                        <a:t>Space Complexity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O(V)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O(V)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1943574"/>
                  </a:ext>
                </a:extLst>
              </a:tr>
              <a:tr h="357385">
                <a:tc>
                  <a:txBody>
                    <a:bodyPr/>
                    <a:lstStyle/>
                    <a:p>
                      <a:r>
                        <a:rPr lang="en-US" dirty="0"/>
                        <a:t>Tree Produced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BFS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DFS Tree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3034353"/>
                  </a:ext>
                </a:extLst>
              </a:tr>
              <a:tr h="357385">
                <a:tc>
                  <a:txBody>
                    <a:bodyPr/>
                    <a:lstStyle/>
                    <a:p>
                      <a:r>
                        <a:rPr lang="en-US" dirty="0"/>
                        <a:t>Nature or Search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Complete Search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Backtracking-based search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06279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7C8266B-66A1-948A-5FE3-F9158E98820A}"/>
              </a:ext>
            </a:extLst>
          </p:cNvPr>
          <p:cNvSpPr txBox="1"/>
          <p:nvPr/>
        </p:nvSpPr>
        <p:spPr>
          <a:xfrm>
            <a:off x="265413" y="318766"/>
            <a:ext cx="1143685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u="sng" dirty="0">
                <a:solidFill>
                  <a:schemeClr val="accent1">
                    <a:lumMod val="75000"/>
                  </a:schemeClr>
                </a:solidFill>
              </a:rPr>
              <a:t>Differences Between BFS and DFS</a:t>
            </a:r>
          </a:p>
          <a:p>
            <a:endParaRPr lang="en-US" sz="3600" u="sng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333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BE3E718-3299-5AF7-EAB8-332366175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964" y="1633636"/>
            <a:ext cx="10069434" cy="2106157"/>
          </a:xfrm>
        </p:spPr>
        <p:txBody>
          <a:bodyPr>
            <a:noAutofit/>
          </a:bodyPr>
          <a:lstStyle/>
          <a:p>
            <a:pPr algn="ctr"/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55C4E50-83DD-015B-56EC-1F96A4BE9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2962" y="3739793"/>
            <a:ext cx="8596668" cy="630179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your patience </a:t>
            </a:r>
          </a:p>
        </p:txBody>
      </p:sp>
    </p:spTree>
    <p:extLst>
      <p:ext uri="{BB962C8B-B14F-4D97-AF65-F5344CB8AC3E}">
        <p14:creationId xmlns:p14="http://schemas.microsoft.com/office/powerpoint/2010/main" val="3758766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5606D-8E82-7B95-5FEE-CF371833B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tx1"/>
                </a:solidFill>
              </a:rPr>
              <a:t>Contents: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3DE3D9-7A96-247D-3CB1-150FCB7DE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80446"/>
            <a:ext cx="8596668" cy="3880773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 Introduction of Graphs</a:t>
            </a:r>
          </a:p>
          <a:p>
            <a:r>
              <a:rPr lang="en-US" sz="3200" dirty="0">
                <a:solidFill>
                  <a:schemeClr val="tx1"/>
                </a:solidFill>
              </a:rPr>
              <a:t> Linked Representation of a Graph</a:t>
            </a:r>
          </a:p>
          <a:p>
            <a:r>
              <a:rPr lang="en-US" sz="3200" dirty="0">
                <a:solidFill>
                  <a:schemeClr val="tx1"/>
                </a:solidFill>
              </a:rPr>
              <a:t> Breadth First Search (BFS)</a:t>
            </a:r>
          </a:p>
          <a:p>
            <a:r>
              <a:rPr lang="en-US" sz="3200" dirty="0">
                <a:solidFill>
                  <a:schemeClr val="tx1"/>
                </a:solidFill>
              </a:rPr>
              <a:t> Depth First Search (DFS)</a:t>
            </a:r>
          </a:p>
          <a:p>
            <a:r>
              <a:rPr lang="en-US" sz="3200" dirty="0">
                <a:solidFill>
                  <a:schemeClr val="tx1"/>
                </a:solidFill>
              </a:rPr>
              <a:t> Differences Between BFS and DFS</a:t>
            </a:r>
          </a:p>
          <a:p>
            <a:endParaRPr 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4781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3B7DA677-5D63-1538-ABFE-3CFCB4476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36306"/>
            <a:ext cx="8596668" cy="883577"/>
          </a:xfrm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of Graphs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0EB2499-1F7D-BBDD-EDEC-6EEEA607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5742" y="1413515"/>
            <a:ext cx="4185625" cy="661865"/>
          </a:xfrm>
        </p:spPr>
        <p:txBody>
          <a:bodyPr/>
          <a:lstStyle/>
          <a:p>
            <a:r>
              <a:rPr lang="en-US" sz="3200" dirty="0">
                <a:solidFill>
                  <a:schemeClr val="tx1"/>
                </a:solidFill>
              </a:rPr>
              <a:t>Definition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17DD2494-318C-E090-7F22-B040CC1309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5742" y="2175574"/>
            <a:ext cx="4769561" cy="5221814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Graphs: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A Graph </a:t>
            </a:r>
            <a:r>
              <a:rPr lang="en-US" sz="2000" b="1" dirty="0">
                <a:solidFill>
                  <a:schemeClr val="tx1"/>
                </a:solidFill>
              </a:rPr>
              <a:t>G</a:t>
            </a:r>
            <a:r>
              <a:rPr lang="en-US" sz="2000" dirty="0">
                <a:solidFill>
                  <a:schemeClr val="tx1"/>
                </a:solidFill>
              </a:rPr>
              <a:t> is a non-linear data structure defined by an ordered pair </a:t>
            </a:r>
            <a:r>
              <a:rPr lang="en-US" sz="2000" b="1" dirty="0">
                <a:solidFill>
                  <a:schemeClr val="tx1"/>
                </a:solidFill>
              </a:rPr>
              <a:t>(V, E)</a:t>
            </a:r>
            <a:r>
              <a:rPr lang="en-US" sz="2000" dirty="0">
                <a:solidFill>
                  <a:schemeClr val="tx1"/>
                </a:solidFill>
              </a:rPr>
              <a:t> where:</a:t>
            </a:r>
          </a:p>
          <a:p>
            <a:pPr>
              <a:buSzPct val="91000"/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chemeClr val="tx1"/>
                </a:solidFill>
              </a:rPr>
              <a:t>V (Vertices):</a:t>
            </a:r>
            <a:r>
              <a:rPr lang="en-US" sz="2000" dirty="0">
                <a:solidFill>
                  <a:schemeClr val="tx1"/>
                </a:solidFill>
              </a:rPr>
              <a:t> A set of nodes representing data entities.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chemeClr val="tx1"/>
                </a:solidFill>
              </a:rPr>
              <a:t>E (Edges):</a:t>
            </a:r>
            <a:r>
              <a:rPr lang="en-US" sz="2000" dirty="0">
                <a:solidFill>
                  <a:schemeClr val="tx1"/>
                </a:solidFill>
              </a:rPr>
              <a:t> A set of connections between pairs of vertices.</a:t>
            </a:r>
          </a:p>
          <a:p>
            <a:pPr marL="0" indent="0">
              <a:buNone/>
            </a:pP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Graphs represent pairwise relationships between objects (e.g., cities connected by roads).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E1E2C4E4-1CF4-EDB6-B28E-58CFD42AE8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76087" y="1599310"/>
            <a:ext cx="4769561" cy="576262"/>
          </a:xfrm>
        </p:spPr>
        <p:txBody>
          <a:bodyPr/>
          <a:lstStyle/>
          <a:p>
            <a:r>
              <a:rPr lang="en-US" sz="3200" dirty="0">
                <a:solidFill>
                  <a:schemeClr val="tx1"/>
                </a:solidFill>
              </a:rPr>
              <a:t>Memory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3200" dirty="0">
                <a:solidFill>
                  <a:schemeClr val="tx1"/>
                </a:solidFill>
              </a:rPr>
              <a:t>Representations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1277FF53-6852-EAAF-09FA-3C223520C0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76088" y="2437565"/>
            <a:ext cx="4949467" cy="4184129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</a:rPr>
              <a:t>1. Sequential Representation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Uses an </a:t>
            </a:r>
            <a:r>
              <a:rPr lang="en-US" sz="2000" b="1" dirty="0">
                <a:solidFill>
                  <a:schemeClr val="tx1"/>
                </a:solidFill>
              </a:rPr>
              <a:t>Adjacency Matrix</a:t>
            </a:r>
            <a:r>
              <a:rPr lang="en-US" sz="2000" dirty="0">
                <a:solidFill>
                  <a:schemeClr val="tx1"/>
                </a:solidFill>
              </a:rPr>
              <a:t> (2D Array). Good for dense graphs.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0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chemeClr val="tx1"/>
                </a:solidFill>
              </a:rPr>
              <a:t>2. Linked Representation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Uses </a:t>
            </a:r>
            <a:r>
              <a:rPr lang="en-US" sz="2000" b="1" dirty="0">
                <a:solidFill>
                  <a:schemeClr val="tx1"/>
                </a:solidFill>
              </a:rPr>
              <a:t>Adjacency Lists</a:t>
            </a:r>
            <a:r>
              <a:rPr lang="en-US" sz="2000" dirty="0">
                <a:solidFill>
                  <a:schemeClr val="tx1"/>
                </a:solidFill>
              </a:rPr>
              <a:t> (Linked Lists).   Good for sparse graphs.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BA1484C6-735C-D2BF-8893-5336A5AB1202}"/>
              </a:ext>
            </a:extLst>
          </p:cNvPr>
          <p:cNvSpPr txBox="1">
            <a:spLocks/>
          </p:cNvSpPr>
          <p:nvPr/>
        </p:nvSpPr>
        <p:spPr>
          <a:xfrm>
            <a:off x="675744" y="1119883"/>
            <a:ext cx="4185623" cy="66186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4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2C77C83-2A54-65ED-E4B5-58BC1C443490}"/>
              </a:ext>
            </a:extLst>
          </p:cNvPr>
          <p:cNvCxnSpPr/>
          <p:nvPr/>
        </p:nvCxnSpPr>
        <p:spPr>
          <a:xfrm flipV="1">
            <a:off x="780836" y="1119883"/>
            <a:ext cx="1034607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4719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0C3EF0A-9493-C51D-D629-C5338A5F8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790" y="316373"/>
            <a:ext cx="8596668" cy="890427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Linked Representation Overview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23A3CC6-B489-46B3-C410-24D20F3341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1790" y="1643865"/>
            <a:ext cx="4568224" cy="4397496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>
                <a:solidFill>
                  <a:schemeClr val="tx1"/>
                </a:solidFill>
              </a:rPr>
              <a:t>The Concept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1"/>
                </a:solidFill>
              </a:rPr>
              <a:t>In linked representation, each node in G is followed by its </a:t>
            </a:r>
            <a:r>
              <a:rPr lang="en-US" b="1" dirty="0">
                <a:solidFill>
                  <a:schemeClr val="tx1"/>
                </a:solidFill>
              </a:rPr>
              <a:t>adjacency list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1"/>
                </a:solidFill>
              </a:rPr>
              <a:t>This list contains all its "successors" or "neighbors".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1"/>
                </a:solidFill>
              </a:rPr>
              <a:t>This representation uses two specific lists:</a:t>
            </a:r>
          </a:p>
          <a:p>
            <a:pPr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Node list (NODE)</a:t>
            </a:r>
          </a:p>
          <a:p>
            <a:pPr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Edge list (EDGE)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911DCBDE-4BD1-FDE5-32E1-651B1899896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6" t="23666" r="30430" b="47732"/>
          <a:stretch>
            <a:fillRect/>
          </a:stretch>
        </p:blipFill>
        <p:spPr>
          <a:xfrm>
            <a:off x="8158852" y="72511"/>
            <a:ext cx="3718074" cy="1670247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D7A1631-2FE0-56D2-1E26-12D99206D9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83" t="26367" r="30684" b="26892"/>
          <a:stretch>
            <a:fillRect/>
          </a:stretch>
        </p:blipFill>
        <p:spPr>
          <a:xfrm>
            <a:off x="3396971" y="4214672"/>
            <a:ext cx="3226085" cy="226375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7597AAB-7CFE-3671-1760-25E9A2BF09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11" t="14082" r="7335" b="5534"/>
          <a:stretch>
            <a:fillRect/>
          </a:stretch>
        </p:blipFill>
        <p:spPr>
          <a:xfrm>
            <a:off x="6690120" y="1742758"/>
            <a:ext cx="5263930" cy="4943828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6A8FC18-E653-4965-5817-1819859A7FEA}"/>
              </a:ext>
            </a:extLst>
          </p:cNvPr>
          <p:cNvCxnSpPr>
            <a:cxnSpLocks/>
          </p:cNvCxnSpPr>
          <p:nvPr/>
        </p:nvCxnSpPr>
        <p:spPr>
          <a:xfrm>
            <a:off x="534257" y="1093785"/>
            <a:ext cx="7089168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250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C0263AF-7BA1-F6AF-9821-8DC8CE434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206" y="277403"/>
            <a:ext cx="8596668" cy="595900"/>
          </a:xfrm>
        </p:spPr>
        <p:txBody>
          <a:bodyPr>
            <a:no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 Traversal &amp; Node States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82649BA-F537-9D4A-0BDB-0113023CF4D6}"/>
              </a:ext>
            </a:extLst>
          </p:cNvPr>
          <p:cNvSpPr/>
          <p:nvPr/>
        </p:nvSpPr>
        <p:spPr>
          <a:xfrm>
            <a:off x="760288" y="3834834"/>
            <a:ext cx="3113069" cy="251973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effectLst>
            <a:outerShdw blurRad="50800" dist="38100" dir="2700000" algn="tl" rotWithShape="0">
              <a:schemeClr val="accent6">
                <a:lumMod val="40000"/>
                <a:lumOff val="6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  <a:p>
            <a:pPr algn="ctr"/>
            <a:r>
              <a:rPr lang="en-US" sz="2800" dirty="0">
                <a:solidFill>
                  <a:schemeClr val="bg2">
                    <a:lumMod val="10000"/>
                  </a:schemeClr>
                </a:solidFill>
              </a:rPr>
              <a:t>1</a:t>
            </a:r>
          </a:p>
          <a:p>
            <a:pPr algn="ctr"/>
            <a:endParaRPr lang="en-US" dirty="0"/>
          </a:p>
          <a:p>
            <a:pPr algn="ctr"/>
            <a:r>
              <a:rPr lang="en-US" sz="2400" b="1" dirty="0">
                <a:solidFill>
                  <a:srgbClr val="0070C0"/>
                </a:solidFill>
              </a:rPr>
              <a:t>Ready State</a:t>
            </a:r>
            <a:br>
              <a:rPr lang="en-US" dirty="0"/>
            </a:br>
            <a:endParaRPr lang="en-US" dirty="0"/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The initial state of Node N.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(STATUS=1)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F94A83C-17EE-DD1F-C6CB-0DC410B8290F}"/>
              </a:ext>
            </a:extLst>
          </p:cNvPr>
          <p:cNvSpPr/>
          <p:nvPr/>
        </p:nvSpPr>
        <p:spPr>
          <a:xfrm>
            <a:off x="4472683" y="3865655"/>
            <a:ext cx="3113069" cy="251973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effectLst>
            <a:outerShdw blurRad="50800" dist="38100" dir="2700000" algn="tl" rotWithShape="0">
              <a:schemeClr val="accent6">
                <a:lumMod val="40000"/>
                <a:lumOff val="6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  <a:p>
            <a:pPr algn="ctr"/>
            <a:endParaRPr lang="en-US" sz="2800" dirty="0">
              <a:solidFill>
                <a:schemeClr val="tx1"/>
              </a:solidFill>
            </a:endParaRPr>
          </a:p>
          <a:p>
            <a:pPr algn="ctr"/>
            <a:r>
              <a:rPr lang="en-US" sz="2800" dirty="0">
                <a:solidFill>
                  <a:schemeClr val="bg2">
                    <a:lumMod val="10000"/>
                  </a:schemeClr>
                </a:solidFill>
              </a:rPr>
              <a:t>2</a:t>
            </a:r>
          </a:p>
          <a:p>
            <a:pPr algn="ctr"/>
            <a:endParaRPr lang="en-US" dirty="0"/>
          </a:p>
          <a:p>
            <a:pPr algn="ctr"/>
            <a:r>
              <a:rPr lang="en-US" sz="2400" b="1" dirty="0">
                <a:solidFill>
                  <a:srgbClr val="0070C0"/>
                </a:solidFill>
              </a:rPr>
              <a:t>Waiting State</a:t>
            </a:r>
            <a:br>
              <a:rPr lang="en-US" dirty="0"/>
            </a:br>
            <a:endParaRPr lang="en-US" dirty="0"/>
          </a:p>
          <a:p>
            <a:pPr algn="ctr"/>
            <a:r>
              <a:rPr lang="en-US" sz="1400" dirty="0">
                <a:solidFill>
                  <a:schemeClr val="bg2">
                    <a:lumMod val="10000"/>
                  </a:schemeClr>
                </a:solidFill>
              </a:rPr>
              <a:t>Node N is in the Queue or Stack, waiting to be processed.</a:t>
            </a:r>
            <a:br>
              <a:rPr lang="en-US" sz="1400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10000"/>
                  </a:schemeClr>
                </a:solidFill>
              </a:rPr>
              <a:t>(STATUS=2)</a:t>
            </a:r>
            <a:endParaRPr lang="en-US" sz="1200" dirty="0">
              <a:solidFill>
                <a:schemeClr val="bg2">
                  <a:lumMod val="10000"/>
                </a:schemeClr>
              </a:solidFill>
            </a:endParaRPr>
          </a:p>
          <a:p>
            <a:br>
              <a:rPr lang="en-US" sz="1600" dirty="0"/>
            </a:br>
            <a:br>
              <a:rPr lang="en-US" dirty="0"/>
            </a:br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5F072350-60E5-A7C9-68A6-F7C07D7286E1}"/>
              </a:ext>
            </a:extLst>
          </p:cNvPr>
          <p:cNvSpPr/>
          <p:nvPr/>
        </p:nvSpPr>
        <p:spPr>
          <a:xfrm>
            <a:off x="8185078" y="3834833"/>
            <a:ext cx="3113069" cy="251973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effectLst>
            <a:outerShdw blurRad="50800" dist="38100" dir="2700000" algn="tl" rotWithShape="0">
              <a:schemeClr val="accent6">
                <a:lumMod val="40000"/>
                <a:lumOff val="6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  <a:p>
            <a:pPr algn="ctr"/>
            <a:endParaRPr lang="en-US" sz="2800" dirty="0">
              <a:solidFill>
                <a:schemeClr val="bg2">
                  <a:lumMod val="10000"/>
                </a:schemeClr>
              </a:solidFill>
            </a:endParaRPr>
          </a:p>
          <a:p>
            <a:pPr algn="ctr"/>
            <a:r>
              <a:rPr lang="en-US" sz="2800" dirty="0">
                <a:solidFill>
                  <a:schemeClr val="bg2">
                    <a:lumMod val="10000"/>
                  </a:schemeClr>
                </a:solidFill>
              </a:rPr>
              <a:t>3</a:t>
            </a:r>
          </a:p>
          <a:p>
            <a:pPr algn="ctr"/>
            <a:endParaRPr lang="en-US" dirty="0"/>
          </a:p>
          <a:p>
            <a:pPr algn="ctr"/>
            <a:r>
              <a:rPr lang="en-US" sz="2400" b="1" dirty="0">
                <a:solidFill>
                  <a:srgbClr val="0070C0"/>
                </a:solidFill>
              </a:rPr>
              <a:t>Processed State</a:t>
            </a:r>
          </a:p>
          <a:p>
            <a:pPr algn="ctr"/>
            <a:endParaRPr lang="en-US" dirty="0"/>
          </a:p>
          <a:p>
            <a:pPr algn="ctr"/>
            <a:r>
              <a:rPr lang="en-US" sz="1400" dirty="0">
                <a:solidFill>
                  <a:schemeClr val="bg2">
                    <a:lumMod val="10000"/>
                  </a:schemeClr>
                </a:solidFill>
              </a:rPr>
              <a:t>Node N has been fully processed.</a:t>
            </a:r>
            <a:br>
              <a:rPr lang="en-US" sz="1400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10000"/>
                  </a:schemeClr>
                </a:solidFill>
              </a:rPr>
              <a:t>(STATUS=3)</a:t>
            </a:r>
            <a:endParaRPr lang="en-US" sz="1200" dirty="0">
              <a:solidFill>
                <a:schemeClr val="bg2">
                  <a:lumMod val="10000"/>
                </a:schemeClr>
              </a:solidFill>
            </a:endParaRPr>
          </a:p>
          <a:p>
            <a:pPr algn="ctr"/>
            <a:br>
              <a:rPr lang="en-US" sz="1600" dirty="0"/>
            </a:br>
            <a:br>
              <a:rPr lang="en-US" dirty="0"/>
            </a:b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B4EFB17-C302-23C4-9EBD-2832DC318077}"/>
              </a:ext>
            </a:extLst>
          </p:cNvPr>
          <p:cNvCxnSpPr/>
          <p:nvPr/>
        </p:nvCxnSpPr>
        <p:spPr>
          <a:xfrm>
            <a:off x="482884" y="1089061"/>
            <a:ext cx="876385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2936F98-B381-7530-66E5-5FD8313CEEFC}"/>
              </a:ext>
            </a:extLst>
          </p:cNvPr>
          <p:cNvSpPr txBox="1"/>
          <p:nvPr/>
        </p:nvSpPr>
        <p:spPr>
          <a:xfrm>
            <a:off x="482884" y="3046902"/>
            <a:ext cx="118872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During algorithms (BFS/DFS), each node N will be in one of three states:</a:t>
            </a:r>
            <a:endParaRPr 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24D983-477C-89F2-E6FF-E1EB2D0B32B3}"/>
              </a:ext>
            </a:extLst>
          </p:cNvPr>
          <p:cNvSpPr txBox="1"/>
          <p:nvPr/>
        </p:nvSpPr>
        <p:spPr>
          <a:xfrm>
            <a:off x="482884" y="1304820"/>
            <a:ext cx="1087005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>
                    <a:lumMod val="10000"/>
                  </a:schemeClr>
                </a:solidFill>
              </a:rPr>
              <a:t>There are two ways: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b="1" dirty="0">
                <a:solidFill>
                  <a:schemeClr val="bg2">
                    <a:lumMod val="10000"/>
                  </a:schemeClr>
                </a:solidFill>
              </a:rPr>
              <a:t>Breadth First Search (BFS): </a:t>
            </a:r>
            <a:r>
              <a:rPr lang="en-US" sz="2000" dirty="0">
                <a:solidFill>
                  <a:schemeClr val="bg2">
                    <a:lumMod val="10000"/>
                  </a:schemeClr>
                </a:solidFill>
              </a:rPr>
              <a:t>Uses a queue as an auxiliary structure to hold nodes for future processing.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b="1" dirty="0">
                <a:solidFill>
                  <a:schemeClr val="bg2">
                    <a:lumMod val="10000"/>
                  </a:schemeClr>
                </a:solidFill>
              </a:rPr>
              <a:t>Depth First Search (DFS): </a:t>
            </a:r>
            <a:r>
              <a:rPr lang="en-US" sz="2000" dirty="0">
                <a:solidFill>
                  <a:schemeClr val="bg2">
                    <a:lumMod val="10000"/>
                  </a:schemeClr>
                </a:solidFill>
              </a:rPr>
              <a:t>Uses a stack as an auxiliary structure.</a:t>
            </a:r>
          </a:p>
        </p:txBody>
      </p:sp>
    </p:spTree>
    <p:extLst>
      <p:ext uri="{BB962C8B-B14F-4D97-AF65-F5344CB8AC3E}">
        <p14:creationId xmlns:p14="http://schemas.microsoft.com/office/powerpoint/2010/main" val="4111963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6">
            <a:extLst>
              <a:ext uri="{FF2B5EF4-FFF2-40B4-BE49-F238E27FC236}">
                <a16:creationId xmlns:a16="http://schemas.microsoft.com/office/drawing/2014/main" id="{32FDA197-FA99-AAC4-6374-429CA7A4C389}"/>
              </a:ext>
            </a:extLst>
          </p:cNvPr>
          <p:cNvSpPr txBox="1">
            <a:spLocks/>
          </p:cNvSpPr>
          <p:nvPr/>
        </p:nvSpPr>
        <p:spPr>
          <a:xfrm>
            <a:off x="410206" y="277403"/>
            <a:ext cx="8596668" cy="5959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br>
              <a:rPr lang="en-US" sz="2400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A260573-121F-9248-8E1F-1E9475806B54}"/>
              </a:ext>
            </a:extLst>
          </p:cNvPr>
          <p:cNvCxnSpPr>
            <a:cxnSpLocks/>
          </p:cNvCxnSpPr>
          <p:nvPr/>
        </p:nvCxnSpPr>
        <p:spPr>
          <a:xfrm>
            <a:off x="582067" y="1068512"/>
            <a:ext cx="7226292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5">
            <a:extLst>
              <a:ext uri="{FF2B5EF4-FFF2-40B4-BE49-F238E27FC236}">
                <a16:creationId xmlns:a16="http://schemas.microsoft.com/office/drawing/2014/main" id="{7ADD5EF8-EDEA-FBB9-E6BE-8B7F3996A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884" y="277411"/>
            <a:ext cx="7973506" cy="595892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Breadth-First Search (BFS)</a:t>
            </a:r>
            <a:b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2AF35C7B-2AEA-04F5-6392-781A300D5D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2067" y="1544140"/>
            <a:ext cx="4822140" cy="3099779"/>
          </a:xfrm>
        </p:spPr>
        <p:txBody>
          <a:bodyPr>
            <a:normAutofit fontScale="92500"/>
          </a:bodyPr>
          <a:lstStyle/>
          <a:p>
            <a:pPr>
              <a:buSzPct val="100000"/>
              <a:buFont typeface="Wingdings" panose="05000000000000000000" pitchFamily="2" charset="2"/>
              <a:buChar char="v"/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</a:rPr>
              <a:t>Algorithm Logic</a:t>
            </a:r>
            <a:r>
              <a:rPr lang="en-US" sz="2800" dirty="0">
                <a:solidFill>
                  <a:schemeClr val="bg2">
                    <a:lumMod val="10000"/>
                  </a:schemeClr>
                </a:solidFill>
              </a:rPr>
              <a:t>:</a:t>
            </a:r>
          </a:p>
          <a:p>
            <a:pPr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</a:rPr>
              <a:t>Initialize all nodes to </a:t>
            </a:r>
            <a:r>
              <a:rPr lang="en-US" sz="2400" b="1" dirty="0">
                <a:solidFill>
                  <a:schemeClr val="bg2">
                    <a:lumMod val="10000"/>
                  </a:schemeClr>
                </a:solidFill>
              </a:rPr>
              <a:t>Ready (1)</a:t>
            </a:r>
          </a:p>
          <a:p>
            <a:pPr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</a:rPr>
              <a:t>Put start node A in </a:t>
            </a:r>
            <a:r>
              <a:rPr lang="en-US" sz="2400" b="1" dirty="0">
                <a:solidFill>
                  <a:schemeClr val="bg2">
                    <a:lumMod val="10000"/>
                  </a:schemeClr>
                </a:solidFill>
              </a:rPr>
              <a:t>Queue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</a:rPr>
              <a:t> and set to </a:t>
            </a:r>
            <a:r>
              <a:rPr lang="en-US" sz="2400" b="1" dirty="0">
                <a:solidFill>
                  <a:schemeClr val="bg2">
                    <a:lumMod val="10000"/>
                  </a:schemeClr>
                </a:solidFill>
              </a:rPr>
              <a:t>Waiting (2)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</a:rPr>
              <a:t>.</a:t>
            </a:r>
            <a:endParaRPr lang="en-US" sz="2000" dirty="0">
              <a:solidFill>
                <a:schemeClr val="bg2">
                  <a:lumMod val="10000"/>
                </a:schemeClr>
              </a:solidFill>
            </a:endParaRPr>
          </a:p>
          <a:p>
            <a:pPr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</a:rPr>
              <a:t>Repeat until Queue is empty:</a:t>
            </a:r>
            <a:endParaRPr lang="en-US" sz="2000" dirty="0">
              <a:solidFill>
                <a:schemeClr val="bg2">
                  <a:lumMod val="10000"/>
                </a:schemeClr>
              </a:solidFill>
            </a:endParaRPr>
          </a:p>
          <a:p>
            <a:pPr marL="0" indent="0">
              <a:buClr>
                <a:schemeClr val="accent1">
                  <a:lumMod val="75000"/>
                </a:schemeClr>
              </a:buClr>
              <a:buNone/>
            </a:pPr>
            <a:br>
              <a:rPr lang="en-US" dirty="0">
                <a:solidFill>
                  <a:schemeClr val="bg2">
                    <a:lumMod val="10000"/>
                  </a:schemeClr>
                </a:solidFill>
              </a:rPr>
            </a:br>
            <a:endParaRPr lang="en-US" sz="20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1CDF0F9-49DC-981C-A921-875526C3020D}"/>
              </a:ext>
            </a:extLst>
          </p:cNvPr>
          <p:cNvSpPr txBox="1"/>
          <p:nvPr/>
        </p:nvSpPr>
        <p:spPr>
          <a:xfrm>
            <a:off x="901120" y="3982020"/>
            <a:ext cx="418403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00050" indent="-400050">
              <a:buAutoNum type="romanLcParenBoth"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Remove front node N. Process it. Set to </a:t>
            </a: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Processed (3)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.</a:t>
            </a:r>
          </a:p>
          <a:p>
            <a:pPr marL="400050" indent="-400050">
              <a:buAutoNum type="romanLcParenBoth"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Add all neighbors of N that are </a:t>
            </a: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Ready (1)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to Queue and set them to </a:t>
            </a: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Waiting (2)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.</a:t>
            </a:r>
            <a:endParaRPr lang="en-US" sz="2400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DB3B6A7-C83E-F64C-C161-2B63CB27164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54" t="-328" r="20450" b="-1562"/>
          <a:stretch>
            <a:fillRect/>
          </a:stretch>
        </p:blipFill>
        <p:spPr>
          <a:xfrm>
            <a:off x="6521668" y="1477328"/>
            <a:ext cx="4492229" cy="398202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FE433061-E8A4-066F-45D5-80679D2C541E}"/>
              </a:ext>
            </a:extLst>
          </p:cNvPr>
          <p:cNvSpPr txBox="1"/>
          <p:nvPr/>
        </p:nvSpPr>
        <p:spPr>
          <a:xfrm>
            <a:off x="6760759" y="5497100"/>
            <a:ext cx="449222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Breadth-First Search</a:t>
            </a:r>
          </a:p>
        </p:txBody>
      </p:sp>
    </p:spTree>
    <p:extLst>
      <p:ext uri="{BB962C8B-B14F-4D97-AF65-F5344CB8AC3E}">
        <p14:creationId xmlns:p14="http://schemas.microsoft.com/office/powerpoint/2010/main" val="3215099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F512C01-B151-C762-F587-28F7C83EE38F}"/>
              </a:ext>
            </a:extLst>
          </p:cNvPr>
          <p:cNvSpPr txBox="1"/>
          <p:nvPr/>
        </p:nvSpPr>
        <p:spPr>
          <a:xfrm>
            <a:off x="452918" y="785969"/>
            <a:ext cx="5560888" cy="5286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1500"/>
              </a:spcAft>
              <a:buNone/>
            </a:pPr>
            <a:r>
              <a:rPr lang="en-US" sz="2000" b="1" i="0" u="sng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Initialization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Queue :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Empty initially.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Visited Nodes :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Start with only the source node marked as visited.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9191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spcAft>
                <a:spcPts val="1500"/>
              </a:spcAft>
              <a:buNone/>
            </a:pPr>
            <a:r>
              <a:rPr lang="en-US" sz="2000" b="1" i="0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1 : 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Enqueue the starting node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Enqueue node 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Queue :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[A]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Visited :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{A}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9191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spcAft>
                <a:spcPts val="1500"/>
              </a:spcAft>
              <a:buNone/>
            </a:pPr>
            <a:r>
              <a:rPr lang="en-US" sz="2000" b="1" i="0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2: 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Dequeue and process node 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Dequeue 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and process it.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Enqueue its unvisited neighbors : 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and 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Queue :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[B, C]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Visited :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{A, B, C}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C51929-17EF-538D-7757-44649231A826}"/>
              </a:ext>
            </a:extLst>
          </p:cNvPr>
          <p:cNvSpPr txBox="1"/>
          <p:nvPr/>
        </p:nvSpPr>
        <p:spPr>
          <a:xfrm>
            <a:off x="6274941" y="392242"/>
            <a:ext cx="6097712" cy="5286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1500"/>
              </a:spcAft>
              <a:buNone/>
            </a:pPr>
            <a:r>
              <a:rPr lang="en-US" sz="2000" b="1" i="0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3 : 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Dequeue and process node B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Dequeue 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and process it.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Enqueue its unvisited neighbors: 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and 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Queue :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[C, D, E]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Visited :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{A, B, C, D, E}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9191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spcAft>
                <a:spcPts val="1500"/>
              </a:spcAft>
              <a:buNone/>
            </a:pPr>
            <a:r>
              <a:rPr lang="en-US" sz="2000" b="1" i="0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4 : 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Dequeue and process node C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Dequeue 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and process it.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Enqueue its unvisited neighbor : 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Queue :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[D, E, F]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Visited :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{A, B, C, D, E, F}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19191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spcAft>
                <a:spcPts val="1500"/>
              </a:spcAft>
              <a:buNone/>
            </a:pPr>
            <a:r>
              <a:rPr lang="en-US" sz="2000" b="1" i="0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5 : 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Process the remaining nodes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Continue dequeuing and processing nodes (</a:t>
            </a:r>
            <a:r>
              <a:rPr lang="en-US" sz="2000" b="1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D, E, F</a:t>
            </a:r>
            <a:r>
              <a:rPr lang="en-US" sz="2000" b="0" i="0" dirty="0">
                <a:solidFill>
                  <a:srgbClr val="19191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until the queue is empty</a:t>
            </a:r>
            <a:r>
              <a:rPr lang="en-US" sz="2000" dirty="0">
                <a:solidFill>
                  <a:srgbClr val="19191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b="0" i="0" dirty="0">
              <a:solidFill>
                <a:srgbClr val="19191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307C368-14D8-1D09-3646-78BC2E4CA1E9}"/>
              </a:ext>
            </a:extLst>
          </p:cNvPr>
          <p:cNvSpPr/>
          <p:nvPr/>
        </p:nvSpPr>
        <p:spPr>
          <a:xfrm>
            <a:off x="2783440" y="5978805"/>
            <a:ext cx="6983002" cy="7276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1500"/>
              </a:spcAft>
            </a:pPr>
            <a:r>
              <a:rPr lang="en-US" sz="2000" b="1" dirty="0">
                <a:solidFill>
                  <a:srgbClr val="19191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Final Traversal Order : </a:t>
            </a:r>
            <a:r>
              <a:rPr lang="en-US" sz="2800" b="1" dirty="0">
                <a:solidFill>
                  <a:srgbClr val="19191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→ B → C → D → E → F</a:t>
            </a:r>
            <a:endParaRPr lang="en-US" sz="2800" dirty="0">
              <a:solidFill>
                <a:srgbClr val="19191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3B7375-BC64-3B91-C8D6-933A76A95FF8}"/>
              </a:ext>
            </a:extLst>
          </p:cNvPr>
          <p:cNvSpPr txBox="1"/>
          <p:nvPr/>
        </p:nvSpPr>
        <p:spPr>
          <a:xfrm>
            <a:off x="452918" y="151554"/>
            <a:ext cx="61850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600" b="1" u="sng" dirty="0">
                <a:solidFill>
                  <a:schemeClr val="accent1">
                    <a:lumMod val="75000"/>
                  </a:schemeClr>
                </a:solidFill>
              </a:rPr>
              <a:t>BFS Simulation Steps:</a:t>
            </a:r>
          </a:p>
        </p:txBody>
      </p:sp>
    </p:spTree>
    <p:extLst>
      <p:ext uri="{BB962C8B-B14F-4D97-AF65-F5344CB8AC3E}">
        <p14:creationId xmlns:p14="http://schemas.microsoft.com/office/powerpoint/2010/main" val="2995538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1F7EFD53-2965-7465-0108-1F5A7A62E7DB}"/>
              </a:ext>
            </a:extLst>
          </p:cNvPr>
          <p:cNvSpPr txBox="1">
            <a:spLocks/>
          </p:cNvSpPr>
          <p:nvPr/>
        </p:nvSpPr>
        <p:spPr>
          <a:xfrm>
            <a:off x="615690" y="256855"/>
            <a:ext cx="8596668" cy="5959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br>
              <a:rPr lang="en-US" sz="3200" dirty="0"/>
            </a:br>
            <a:br>
              <a:rPr lang="en-US" sz="4400" dirty="0"/>
            </a:br>
            <a:br>
              <a:rPr lang="en-US" sz="4400" dirty="0"/>
            </a:br>
            <a:endParaRPr lang="en-US" sz="4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E2F044A-379B-B15D-B402-D0CEF57B906B}"/>
              </a:ext>
            </a:extLst>
          </p:cNvPr>
          <p:cNvCxnSpPr>
            <a:cxnSpLocks/>
          </p:cNvCxnSpPr>
          <p:nvPr/>
        </p:nvCxnSpPr>
        <p:spPr>
          <a:xfrm>
            <a:off x="787551" y="1047964"/>
            <a:ext cx="7226292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5">
            <a:extLst>
              <a:ext uri="{FF2B5EF4-FFF2-40B4-BE49-F238E27FC236}">
                <a16:creationId xmlns:a16="http://schemas.microsoft.com/office/drawing/2014/main" id="{8E31C3C4-D4FB-8001-483B-9B6E30F23868}"/>
              </a:ext>
            </a:extLst>
          </p:cNvPr>
          <p:cNvSpPr txBox="1">
            <a:spLocks/>
          </p:cNvSpPr>
          <p:nvPr/>
        </p:nvSpPr>
        <p:spPr>
          <a:xfrm>
            <a:off x="688368" y="256862"/>
            <a:ext cx="8044666" cy="633359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Depth-First Search (DFS)</a:t>
            </a: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16">
            <a:extLst>
              <a:ext uri="{FF2B5EF4-FFF2-40B4-BE49-F238E27FC236}">
                <a16:creationId xmlns:a16="http://schemas.microsoft.com/office/drawing/2014/main" id="{D68EB318-3E11-77FF-EE56-58D2F71EAF1D}"/>
              </a:ext>
            </a:extLst>
          </p:cNvPr>
          <p:cNvSpPr txBox="1">
            <a:spLocks/>
          </p:cNvSpPr>
          <p:nvPr/>
        </p:nvSpPr>
        <p:spPr>
          <a:xfrm>
            <a:off x="787551" y="1338657"/>
            <a:ext cx="5140437" cy="3490196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  <a:buFont typeface="Wingdings" panose="05000000000000000000" pitchFamily="2" charset="2"/>
              <a:buChar char="v"/>
            </a:pPr>
            <a:r>
              <a:rPr lang="en-US" sz="3500" b="1" dirty="0">
                <a:solidFill>
                  <a:schemeClr val="bg2">
                    <a:lumMod val="10000"/>
                  </a:schemeClr>
                </a:solidFill>
              </a:rPr>
              <a:t>Algorithm Logic</a:t>
            </a:r>
            <a:r>
              <a:rPr lang="en-US" sz="3000" dirty="0">
                <a:solidFill>
                  <a:schemeClr val="bg2">
                    <a:lumMod val="10000"/>
                  </a:schemeClr>
                </a:solidFill>
              </a:rPr>
              <a:t>: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</a:rPr>
              <a:t>Similar to BFS, but uses a </a:t>
            </a:r>
            <a:r>
              <a:rPr lang="en-US" sz="2200" b="1" dirty="0">
                <a:solidFill>
                  <a:schemeClr val="bg2">
                    <a:lumMod val="10000"/>
                  </a:schemeClr>
                </a:solidFill>
              </a:rPr>
              <a:t>Stack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</a:rPr>
              <a:t> instead of a Queue.</a:t>
            </a:r>
            <a:endParaRPr lang="en-US" sz="3500" dirty="0">
              <a:solidFill>
                <a:schemeClr val="bg2">
                  <a:lumMod val="10000"/>
                </a:schemeClr>
              </a:solidFill>
            </a:endParaRPr>
          </a:p>
          <a:p>
            <a:pPr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</a:rPr>
              <a:t>Initialize all nodes to </a:t>
            </a:r>
            <a:r>
              <a:rPr lang="en-US" sz="2200" b="1" dirty="0">
                <a:solidFill>
                  <a:schemeClr val="bg2">
                    <a:lumMod val="10000"/>
                  </a:schemeClr>
                </a:solidFill>
              </a:rPr>
              <a:t>Ready (1)</a:t>
            </a:r>
          </a:p>
          <a:p>
            <a:pPr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</a:rPr>
              <a:t>Push start node A to Stack, set to </a:t>
            </a:r>
            <a:r>
              <a:rPr lang="en-US" sz="2200" b="1" dirty="0">
                <a:solidFill>
                  <a:schemeClr val="bg2">
                    <a:lumMod val="10000"/>
                  </a:schemeClr>
                </a:solidFill>
              </a:rPr>
              <a:t>Waiting (2)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</a:rPr>
              <a:t>.</a:t>
            </a:r>
          </a:p>
          <a:p>
            <a:pPr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</a:rPr>
              <a:t>Repeat until Stack is empty</a:t>
            </a:r>
            <a:r>
              <a:rPr lang="en-US" sz="2600" dirty="0">
                <a:solidFill>
                  <a:schemeClr val="bg2">
                    <a:lumMod val="10000"/>
                  </a:schemeClr>
                </a:solidFill>
              </a:rPr>
              <a:t>:</a:t>
            </a:r>
            <a:endParaRPr lang="en-US" sz="2200" dirty="0">
              <a:solidFill>
                <a:schemeClr val="bg2">
                  <a:lumMod val="10000"/>
                </a:schemeClr>
              </a:solidFill>
            </a:endParaRPr>
          </a:p>
          <a:p>
            <a:pPr marL="0" indent="0">
              <a:buClr>
                <a:schemeClr val="accent1">
                  <a:lumMod val="75000"/>
                </a:schemeClr>
              </a:buClr>
              <a:buFont typeface="Wingdings 3" charset="2"/>
              <a:buNone/>
            </a:pPr>
            <a:br>
              <a:rPr lang="en-US" dirty="0">
                <a:solidFill>
                  <a:schemeClr val="bg2">
                    <a:lumMod val="10000"/>
                  </a:schemeClr>
                </a:solidFill>
              </a:rPr>
            </a:br>
            <a:endParaRPr lang="en-US" sz="20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673CA6-E8A8-EBC0-8567-C1D86A0D61E6}"/>
              </a:ext>
            </a:extLst>
          </p:cNvPr>
          <p:cNvSpPr txBox="1"/>
          <p:nvPr/>
        </p:nvSpPr>
        <p:spPr>
          <a:xfrm>
            <a:off x="1089614" y="4150049"/>
            <a:ext cx="418403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Pop top node N. Process it. Set to </a:t>
            </a:r>
            <a:r>
              <a:rPr lang="en-US" b="1" dirty="0">
                <a:solidFill>
                  <a:schemeClr val="bg2">
                    <a:lumMod val="10000"/>
                  </a:schemeClr>
                </a:solidFill>
              </a:rPr>
              <a:t>Processed (3)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.</a:t>
            </a:r>
          </a:p>
          <a:p>
            <a:pPr marL="342900" indent="-342900">
              <a:buFont typeface="+mj-lt"/>
              <a:buAutoNum type="alphaLcParenR"/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Push neighbors of N that are </a:t>
            </a:r>
            <a:r>
              <a:rPr lang="en-US" b="1" dirty="0">
                <a:solidFill>
                  <a:schemeClr val="bg2">
                    <a:lumMod val="10000"/>
                  </a:schemeClr>
                </a:solidFill>
              </a:rPr>
              <a:t>Ready (1)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 to Stack, set to </a:t>
            </a:r>
            <a:r>
              <a:rPr lang="en-US" b="1" dirty="0">
                <a:solidFill>
                  <a:schemeClr val="bg2">
                    <a:lumMod val="10000"/>
                  </a:schemeClr>
                </a:solidFill>
              </a:rPr>
              <a:t>Waiting (2)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.</a:t>
            </a:r>
            <a:endParaRPr lang="en-US" sz="2400" dirty="0">
              <a:solidFill>
                <a:schemeClr val="bg2">
                  <a:lumMod val="10000"/>
                </a:schemeClr>
              </a:solidFill>
            </a:endParaRPr>
          </a:p>
          <a:p>
            <a:br>
              <a:rPr lang="en-US" sz="2400" dirty="0"/>
            </a:br>
            <a:endParaRPr lang="en-US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30038E-2244-A8D6-5C68-C81D0FC6A42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54" t="-328" r="20450" b="-1562"/>
          <a:stretch>
            <a:fillRect/>
          </a:stretch>
        </p:blipFill>
        <p:spPr>
          <a:xfrm>
            <a:off x="6521668" y="1477328"/>
            <a:ext cx="4492229" cy="398202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29B443-98D5-8D79-5BB6-AA2FFA8A98F7}"/>
              </a:ext>
            </a:extLst>
          </p:cNvPr>
          <p:cNvSpPr txBox="1"/>
          <p:nvPr/>
        </p:nvSpPr>
        <p:spPr>
          <a:xfrm>
            <a:off x="6898220" y="5517648"/>
            <a:ext cx="418403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Depth-First Search</a:t>
            </a:r>
          </a:p>
        </p:txBody>
      </p:sp>
    </p:spTree>
    <p:extLst>
      <p:ext uri="{BB962C8B-B14F-4D97-AF65-F5344CB8AC3E}">
        <p14:creationId xmlns:p14="http://schemas.microsoft.com/office/powerpoint/2010/main" val="2122637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544A8A6-B5D8-2C91-98F1-188B74783F1A}"/>
              </a:ext>
            </a:extLst>
          </p:cNvPr>
          <p:cNvSpPr txBox="1"/>
          <p:nvPr/>
        </p:nvSpPr>
        <p:spPr>
          <a:xfrm>
            <a:off x="226033" y="215757"/>
            <a:ext cx="11486508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dirty="0"/>
              <a:t>Here's the simulated Depth-First Search (DFS) on the provided graph: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sz="3200" b="1" u="sng" dirty="0">
                <a:solidFill>
                  <a:schemeClr val="accent1">
                    <a:lumMod val="75000"/>
                  </a:schemeClr>
                </a:solidFill>
              </a:rPr>
              <a:t>DFS Simulation Steps:</a:t>
            </a:r>
          </a:p>
          <a:p>
            <a:pPr>
              <a:buNone/>
            </a:pPr>
            <a:endParaRPr lang="en-US" b="1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D1F1759-8B77-5BC0-A629-F8C7539D2551}"/>
              </a:ext>
            </a:extLst>
          </p:cNvPr>
          <p:cNvSpPr/>
          <p:nvPr/>
        </p:nvSpPr>
        <p:spPr>
          <a:xfrm>
            <a:off x="1381876" y="5411136"/>
            <a:ext cx="9174821" cy="94008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/>
          </a:p>
          <a:p>
            <a:pPr algn="ctr"/>
            <a:r>
              <a:rPr lang="en-US" sz="2800" b="1" dirty="0">
                <a:solidFill>
                  <a:schemeClr val="tx1"/>
                </a:solidFill>
              </a:rPr>
              <a:t>Final DFS Traversal Order: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b="1" dirty="0">
                <a:solidFill>
                  <a:schemeClr val="tx1"/>
                </a:solidFill>
              </a:rPr>
              <a:t>A → B → D → E → C → F</a:t>
            </a:r>
            <a:endParaRPr lang="en-US" sz="2800" dirty="0">
              <a:solidFill>
                <a:schemeClr val="tx1"/>
              </a:solidFill>
            </a:endParaRPr>
          </a:p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09847E-502E-819D-0E1A-3A2B1F22E745}"/>
              </a:ext>
            </a:extLst>
          </p:cNvPr>
          <p:cNvSpPr txBox="1"/>
          <p:nvPr/>
        </p:nvSpPr>
        <p:spPr>
          <a:xfrm>
            <a:off x="359597" y="1550052"/>
            <a:ext cx="609771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 Initialization</a:t>
            </a:r>
            <a:r>
              <a:rPr lang="en-US" dirty="0"/>
              <a:t>: Stack: [], Visited: {}.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sz="2000" b="1" dirty="0"/>
              <a:t>Start at A: </a:t>
            </a:r>
            <a:r>
              <a:rPr lang="en-US" dirty="0"/>
              <a:t>Push A.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Stack: [A], Visited: {A}.</a:t>
            </a:r>
          </a:p>
          <a:p>
            <a:endParaRPr lang="en-US" dirty="0"/>
          </a:p>
          <a:p>
            <a:r>
              <a:rPr lang="en-US" sz="2000" b="1" dirty="0"/>
              <a:t>2. Process A, Move to B: </a:t>
            </a:r>
            <a:r>
              <a:rPr lang="en-US" dirty="0"/>
              <a:t>Pop A. Push A's unvisited neighbors (e.g., C, then B). Pop B. Push B's unvisited neighbors (e.g., E, then D).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 Stack: [C, D, E], Visited: {A, B, C, D, E}.</a:t>
            </a:r>
          </a:p>
          <a:p>
            <a:endParaRPr lang="en-US" dirty="0"/>
          </a:p>
          <a:p>
            <a:r>
              <a:rPr lang="en-US" sz="2000" b="1" dirty="0"/>
              <a:t>3. Process D: </a:t>
            </a:r>
            <a:r>
              <a:rPr lang="en-US" dirty="0"/>
              <a:t>Pop D. D has no unvisited neighbors.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Stack: [C, E].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8886E7-65FD-1B74-98BA-2668F26070DA}"/>
              </a:ext>
            </a:extLst>
          </p:cNvPr>
          <p:cNvSpPr txBox="1"/>
          <p:nvPr/>
        </p:nvSpPr>
        <p:spPr>
          <a:xfrm>
            <a:off x="6323745" y="2090172"/>
            <a:ext cx="5731267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4. Process E: </a:t>
            </a:r>
            <a:r>
              <a:rPr lang="en-US" dirty="0"/>
              <a:t>Pop E. E has no unvisited neighbors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Stack: [C].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/>
          </a:p>
          <a:p>
            <a:r>
              <a:rPr lang="en-US" sz="2000" b="1" dirty="0"/>
              <a:t>5. Process C, Move to F: </a:t>
            </a:r>
            <a:r>
              <a:rPr lang="en-US" dirty="0"/>
              <a:t>Pop C. Push C's unvisited neighbor (F).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Stack: [F], Visited: {A, B, C, D, E, F}.</a:t>
            </a:r>
          </a:p>
          <a:p>
            <a:endParaRPr lang="en-US" dirty="0"/>
          </a:p>
          <a:p>
            <a:r>
              <a:rPr lang="en-US" sz="2000" b="1" dirty="0"/>
              <a:t>6. Process F: </a:t>
            </a:r>
            <a:r>
              <a:rPr lang="en-US" dirty="0"/>
              <a:t>Pop F. F has no unvisited neighbors.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Stack: [] (Empty).</a:t>
            </a:r>
          </a:p>
        </p:txBody>
      </p:sp>
    </p:spTree>
    <p:extLst>
      <p:ext uri="{BB962C8B-B14F-4D97-AF65-F5344CB8AC3E}">
        <p14:creationId xmlns:p14="http://schemas.microsoft.com/office/powerpoint/2010/main" val="298018213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iblet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/>
          </a:solidFill>
          <a:prstDash val="solid"/>
        </a:ln>
        <a:ln w="58420" cap="flat" cmpd="thickThin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27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l"/>
          </a:scene3d>
          <a:sp3d prstMaterial="flat">
            <a:bevelT w="31750" h="63500" prst="riblet"/>
          </a:sp3d>
        </a:effectStyle>
        <a:effectStyle>
          <a:effectLst>
            <a:outerShdw blurRad="50800" dist="38100" dir="27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l"/>
          </a:scene3d>
          <a:sp3d prstMaterial="flat">
            <a:bevelT w="57150" h="1143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565</TotalTime>
  <Words>1095</Words>
  <Application>Microsoft Office PowerPoint</Application>
  <PresentationFormat>Widescreen</PresentationFormat>
  <Paragraphs>165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Times New Roman</vt:lpstr>
      <vt:lpstr>Trebuchet MS</vt:lpstr>
      <vt:lpstr>Wingdings</vt:lpstr>
      <vt:lpstr>Wingdings 3</vt:lpstr>
      <vt:lpstr>Facet</vt:lpstr>
      <vt:lpstr>Depth First Search &amp; Breadth First Search</vt:lpstr>
      <vt:lpstr>Contents:</vt:lpstr>
      <vt:lpstr>Introduction of Graphs</vt:lpstr>
      <vt:lpstr>Linked Representation Overview  </vt:lpstr>
      <vt:lpstr>Graph Traversal &amp; Node States  </vt:lpstr>
      <vt:lpstr>Breadth-First Search (BFS)  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Ahsan Hasby</dc:creator>
  <cp:lastModifiedBy>Ahsan Hasby</cp:lastModifiedBy>
  <cp:revision>6</cp:revision>
  <dcterms:created xsi:type="dcterms:W3CDTF">2025-11-20T19:40:33Z</dcterms:created>
  <dcterms:modified xsi:type="dcterms:W3CDTF">2025-11-25T09:13:29Z</dcterms:modified>
</cp:coreProperties>
</file>

<file path=docProps/thumbnail.jpeg>
</file>